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1"/>
  </p:notesMasterIdLst>
  <p:handoutMasterIdLst>
    <p:handoutMasterId r:id="rId22"/>
  </p:handoutMasterIdLst>
  <p:sldIdLst>
    <p:sldId id="454" r:id="rId5"/>
    <p:sldId id="434" r:id="rId6"/>
    <p:sldId id="447" r:id="rId7"/>
    <p:sldId id="459" r:id="rId8"/>
    <p:sldId id="449" r:id="rId9"/>
    <p:sldId id="441" r:id="rId10"/>
    <p:sldId id="455" r:id="rId11"/>
    <p:sldId id="457" r:id="rId12"/>
    <p:sldId id="456" r:id="rId13"/>
    <p:sldId id="458" r:id="rId14"/>
    <p:sldId id="461" r:id="rId15"/>
    <p:sldId id="443" r:id="rId16"/>
    <p:sldId id="452" r:id="rId17"/>
    <p:sldId id="426" r:id="rId18"/>
    <p:sldId id="433" r:id="rId19"/>
    <p:sldId id="45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7AB"/>
    <a:srgbClr val="8C5896"/>
    <a:srgbClr val="7C6560"/>
    <a:srgbClr val="29282D"/>
    <a:srgbClr val="E288B6"/>
    <a:srgbClr val="D75078"/>
    <a:srgbClr val="B38F6A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3"/>
    <p:restoredTop sz="94711"/>
  </p:normalViewPr>
  <p:slideViewPr>
    <p:cSldViewPr snapToGrid="0">
      <p:cViewPr>
        <p:scale>
          <a:sx n="115" d="100"/>
          <a:sy n="115" d="100"/>
        </p:scale>
        <p:origin x="-288" y="22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8/31/22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8/31/22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40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839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13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8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992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78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8/31/22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8/31/22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8/31/22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8/31/22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ronavirus.jhu.edu/data/state-timeline/new-confirmed-cases/texas" TargetMode="External"/><Relationship Id="rId2" Type="http://schemas.openxmlformats.org/officeDocument/2006/relationships/hyperlink" Target="https://github.com/KFFData/COVID-19-Data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llascityhall.com/departments/dallas-animal-services/Pages/Statistical-Reports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1" name="Picture Placeholder 7" descr="Abstract image of curvy lines">
            <a:extLst>
              <a:ext uri="{FF2B5EF4-FFF2-40B4-BE49-F238E27FC236}">
                <a16:creationId xmlns:a16="http://schemas.microsoft.com/office/drawing/2014/main" id="{E9A25236-FF6B-07CA-620F-36141A72C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5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245FD2-D324-31A8-C744-FA88C476E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78037" y="4268439"/>
            <a:ext cx="2616518" cy="114895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+mj-lt"/>
              </a:rPr>
              <a:t>BY: CAROLYN JOHNSON, JISU LEE, DILLON DOLEJSI AND NATHAN SKINNER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latin typeface="+mj-lt"/>
              </a:rPr>
              <a:t>(PRESENTATION ORDER)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EA33F5-7EE3-C5B6-486E-6E5ED7BE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8037" y="1111391"/>
            <a:ext cx="2616519" cy="22121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kumimoji="0" lang="en-US" sz="4000" b="1" i="0" strike="noStrike" cap="all" spc="0" normalizeH="0" baseline="0" noProof="0" dirty="0">
                <a:ln>
                  <a:noFill/>
                </a:ln>
                <a:effectLst/>
                <a:uLnTx/>
                <a:uFillTx/>
              </a:rPr>
              <a:t>Pet adoption:</a:t>
            </a:r>
            <a:br>
              <a:rPr kumimoji="0" lang="en-US" sz="3400" b="1" i="0" u="sng" strike="noStrike" cap="all" spc="0" normalizeH="0" baseline="0" noProof="0" dirty="0">
                <a:ln>
                  <a:noFill/>
                </a:ln>
                <a:effectLst/>
                <a:uLnTx/>
                <a:uFillTx/>
              </a:rPr>
            </a:br>
            <a:br>
              <a:rPr kumimoji="0" lang="en-US" sz="3400" b="1" i="0" u="sng" strike="noStrike" cap="all" spc="0" normalizeH="0" baseline="0" noProof="0" dirty="0">
                <a:ln>
                  <a:noFill/>
                </a:ln>
                <a:effectLst/>
                <a:uLnTx/>
                <a:uFillTx/>
              </a:rPr>
            </a:br>
            <a:r>
              <a:rPr kumimoji="0" lang="en-US" sz="2200" i="0" u="none" strike="noStrike" cap="all" spc="0" normalizeH="0" baseline="0" noProof="0" dirty="0">
                <a:ln>
                  <a:noFill/>
                </a:ln>
                <a:effectLst/>
                <a:uLnTx/>
                <a:uFillTx/>
              </a:rPr>
              <a:t>pre &amp; post covid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02933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SURRENDER</a:t>
            </a:r>
            <a:b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RATES </a:t>
            </a:r>
            <a:r>
              <a:rPr lang="en-US" sz="2800" kern="1200" cap="none">
                <a:solidFill>
                  <a:schemeClr val="tx1"/>
                </a:solidFill>
                <a:latin typeface="+mj-lt"/>
                <a:ea typeface="+mj-ea"/>
                <a:cs typeface="+mj-cs"/>
              </a:rPr>
              <a:t>(After)</a:t>
            </a: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19D34410-E598-D3EA-A89E-17CCCAAF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9" y="2139484"/>
            <a:ext cx="10997341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653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/>
              <a:t>ADOPTION AND SURRENDER 2019 v 2022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0A534-0C0C-9DD4-BFA8-BE9518DF2D56}"/>
              </a:ext>
            </a:extLst>
          </p:cNvPr>
          <p:cNvSpPr txBox="1"/>
          <p:nvPr/>
        </p:nvSpPr>
        <p:spPr>
          <a:xfrm>
            <a:off x="8418786" y="6401590"/>
            <a:ext cx="378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show mean values for each year, two-tailed test was performed between years;</a:t>
            </a:r>
            <a:r>
              <a:rPr lang="en-US" sz="1200" b="1" dirty="0"/>
              <a:t> *** = </a:t>
            </a:r>
            <a:r>
              <a:rPr lang="en-US" sz="1200" dirty="0"/>
              <a:t>P-value &lt; 0.001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B2A2F-E7F1-BC2B-8F66-6A0894FC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51618" y="2486065"/>
            <a:ext cx="5504281" cy="3440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CB246-BABE-E0B7-AE97-1AA4E30B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1718" y="2486065"/>
            <a:ext cx="5504282" cy="344017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54AB8F0-96C5-75B2-007A-A22BA53CDC7B}"/>
              </a:ext>
            </a:extLst>
          </p:cNvPr>
          <p:cNvGrpSpPr/>
          <p:nvPr/>
        </p:nvGrpSpPr>
        <p:grpSpPr>
          <a:xfrm>
            <a:off x="2103121" y="3070428"/>
            <a:ext cx="2123090" cy="81455"/>
            <a:chOff x="1828799" y="2178270"/>
            <a:chExt cx="2123090" cy="16291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98CB10-D38A-CEAB-60B7-396E44A69134}"/>
                </a:ext>
              </a:extLst>
            </p:cNvPr>
            <p:cNvCxnSpPr/>
            <p:nvPr/>
          </p:nvCxnSpPr>
          <p:spPr>
            <a:xfrm>
              <a:off x="1828799" y="2199290"/>
              <a:ext cx="21230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06C96F-FF04-47A9-8B21-4D11B1750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4057" y="2188780"/>
              <a:ext cx="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9C6BB4-DBFD-468E-C280-64EBE1409E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1376" y="2178270"/>
              <a:ext cx="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07FB7C-51AD-9832-18B1-342AF24E2757}"/>
              </a:ext>
            </a:extLst>
          </p:cNvPr>
          <p:cNvGrpSpPr/>
          <p:nvPr/>
        </p:nvGrpSpPr>
        <p:grpSpPr>
          <a:xfrm>
            <a:off x="2597463" y="3353121"/>
            <a:ext cx="2123090" cy="81455"/>
            <a:chOff x="1828799" y="2178270"/>
            <a:chExt cx="2123090" cy="16291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5237B-1699-3534-B034-1A2427AC6019}"/>
                </a:ext>
              </a:extLst>
            </p:cNvPr>
            <p:cNvCxnSpPr/>
            <p:nvPr/>
          </p:nvCxnSpPr>
          <p:spPr>
            <a:xfrm>
              <a:off x="1828799" y="2199290"/>
              <a:ext cx="21230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B3EF12-139C-7317-F7B1-BB41ECD23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4057" y="2188780"/>
              <a:ext cx="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460E7-CF3A-7495-3DC7-4182C958E7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1376" y="2178270"/>
              <a:ext cx="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44A58D5-2B23-D5CB-5FB2-A3A883FCA600}"/>
              </a:ext>
            </a:extLst>
          </p:cNvPr>
          <p:cNvSpPr txBox="1"/>
          <p:nvPr/>
        </p:nvSpPr>
        <p:spPr>
          <a:xfrm>
            <a:off x="2954945" y="284247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D7034-27B7-3AC0-8B53-726A604FCCC7}"/>
              </a:ext>
            </a:extLst>
          </p:cNvPr>
          <p:cNvSpPr txBox="1"/>
          <p:nvPr/>
        </p:nvSpPr>
        <p:spPr>
          <a:xfrm>
            <a:off x="3331240" y="31205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D9E880-0164-26B8-6C11-FEB34DF1839C}"/>
              </a:ext>
            </a:extLst>
          </p:cNvPr>
          <p:cNvGrpSpPr/>
          <p:nvPr/>
        </p:nvGrpSpPr>
        <p:grpSpPr>
          <a:xfrm>
            <a:off x="8082455" y="3889308"/>
            <a:ext cx="2123090" cy="81455"/>
            <a:chOff x="1828799" y="2178270"/>
            <a:chExt cx="2123090" cy="16291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0FD715-B372-4B49-6517-B5DF160E0005}"/>
                </a:ext>
              </a:extLst>
            </p:cNvPr>
            <p:cNvCxnSpPr/>
            <p:nvPr/>
          </p:nvCxnSpPr>
          <p:spPr>
            <a:xfrm>
              <a:off x="1828799" y="2199290"/>
              <a:ext cx="21230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37DEB3-DAA2-4502-A4C6-98FBA4C4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4057" y="2188780"/>
              <a:ext cx="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4FBF38E-6CA7-71D6-E2B2-B7E9A18BB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1376" y="2178270"/>
              <a:ext cx="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189D6C-495C-2B27-5B7E-61CE6DC4F2E8}"/>
              </a:ext>
            </a:extLst>
          </p:cNvPr>
          <p:cNvGrpSpPr/>
          <p:nvPr/>
        </p:nvGrpSpPr>
        <p:grpSpPr>
          <a:xfrm>
            <a:off x="7585800" y="3489890"/>
            <a:ext cx="2123090" cy="81455"/>
            <a:chOff x="1828799" y="2178270"/>
            <a:chExt cx="2123090" cy="16291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C43F46-0574-1793-F0FD-391D6FB5F6C9}"/>
                </a:ext>
              </a:extLst>
            </p:cNvPr>
            <p:cNvCxnSpPr/>
            <p:nvPr/>
          </p:nvCxnSpPr>
          <p:spPr>
            <a:xfrm>
              <a:off x="1828799" y="2199290"/>
              <a:ext cx="21230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24350C-E31B-D055-1511-D3031742A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4057" y="2188780"/>
              <a:ext cx="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B9A956-9931-3FE0-63EE-BA765F259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1376" y="2178270"/>
              <a:ext cx="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72E7F85-E8CB-FAB0-DAD2-9E51D1B57ADE}"/>
              </a:ext>
            </a:extLst>
          </p:cNvPr>
          <p:cNvSpPr txBox="1"/>
          <p:nvPr/>
        </p:nvSpPr>
        <p:spPr>
          <a:xfrm>
            <a:off x="8361931" y="323183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28275B-7E7E-89AE-88E0-EE5E4791C70F}"/>
              </a:ext>
            </a:extLst>
          </p:cNvPr>
          <p:cNvSpPr txBox="1"/>
          <p:nvPr/>
        </p:nvSpPr>
        <p:spPr>
          <a:xfrm>
            <a:off x="8813891" y="360641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34298420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31" y="2474494"/>
            <a:ext cx="4245429" cy="220636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u="sng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RELATIONSHIP BETWEEN:  </a:t>
            </a: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ADOPTION &amp; </a:t>
            </a:r>
            <a:b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COVID-19 CASES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F1D60E06-36BC-7A4A-0F5F-6473B8AA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260" y="393372"/>
            <a:ext cx="7788230" cy="38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36" y="2743199"/>
            <a:ext cx="4245429" cy="193765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b="1" u="sng" kern="1200" spc="3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RELATIONSHIP BETWEEN:  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SURRENDER &amp; </a:t>
            </a:r>
            <a:b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COVID-19 CASES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DE36350-13AF-7AB8-14AA-B18EEA72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465" y="362148"/>
            <a:ext cx="7913131" cy="3956564"/>
          </a:xfrm>
          <a:prstGeom prst="rect">
            <a:avLst/>
          </a:prstGeom>
        </p:spPr>
      </p:pic>
      <p:sp>
        <p:nvSpPr>
          <p:cNvPr id="27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32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decel="5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128337"/>
            <a:ext cx="5605272" cy="1572126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CONCLUSION: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104" y="2951019"/>
            <a:ext cx="4946904" cy="33874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Adoption and surrender rates in Dallas dramatically decreased following the pandemic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was no correlation between case numbers and adoption/surrender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Dogs are a much more popular animal to both adopt and surrender in Dallas than cats.</a:t>
            </a:r>
          </a:p>
          <a:p>
            <a:endParaRPr lang="en-US" dirty="0"/>
          </a:p>
        </p:txBody>
      </p:sp>
      <p:pic>
        <p:nvPicPr>
          <p:cNvPr id="8" name="Picture Placeholder 7" descr="A picture of a dog with his left ear standing up and wearing a scarf">
            <a:extLst>
              <a:ext uri="{FF2B5EF4-FFF2-40B4-BE49-F238E27FC236}">
                <a16:creationId xmlns:a16="http://schemas.microsoft.com/office/drawing/2014/main" id="{285E2395-F258-4D5F-8EC1-2192791DA1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5450" r="5450"/>
          <a:stretch/>
        </p:blipFill>
        <p:spPr/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44236"/>
            <a:ext cx="5638801" cy="1572126"/>
          </a:xfrm>
        </p:spPr>
        <p:txBody>
          <a:bodyPr/>
          <a:lstStyle/>
          <a:p>
            <a:r>
              <a:rPr lang="en-US" dirty="0"/>
              <a:t>LIMITATIONS: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849582"/>
            <a:ext cx="5202936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data does not include breeders’ adoption or surrender rates.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data only includes dog adoption shelters using the Chameleon software.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data is only for the Dallas area and rates could be different elsewhere.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data is only for pets that were categorized as adopted or surrender.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A picture containing dog, cat, mammal, black&#10;&#10;Description automatically generated">
            <a:extLst>
              <a:ext uri="{FF2B5EF4-FFF2-40B4-BE49-F238E27FC236}">
                <a16:creationId xmlns:a16="http://schemas.microsoft.com/office/drawing/2014/main" id="{8136C4CF-A506-08CE-1FD4-109382EE954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0830" b="108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44C3BA1-8E7C-4820-B354-D437AC3A5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CCDD301-2394-41CF-86D4-CC606976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D83C036B-5009-4CB2-9264-F1E5E4955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9324FC53-63D9-4F08-8F51-862E9444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70F1F19A-DDDA-4B97-8049-25ADE0CB9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4254D554-304A-48FD-8360-01FB8AF4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0C684587-286F-4878-B5FD-4D45FB10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6DC27019-DEA1-4CB3-ADB3-22EE910D0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2E54B213-F762-477B-87DD-77877AC76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C3A4D31D-6041-4A93-88C5-74F99025E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8A1A6EC4-AA23-405C-8BE1-082DE6B95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A218C02C-4A4B-434C-8E0E-2358219CC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A7D972FA-BAE0-4ACF-8D67-7A879605B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75987DDB-2DC6-4A06-8FEF-8B817370A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B634FE9C-00AE-49DD-B4DA-DDB451AB2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772648CC-70E5-4CE2-8023-A392DA397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5398FA11-B85B-4849-94C6-5B01F8D69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C1D700DD-9E6C-424A-AE56-15B48A3E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EADB1A48-08E2-40AF-88B0-81D21E20B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7A253EBA-130C-4BE8-9DE8-92113442E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879F8CC2-5212-49D1-9CDF-CA309120B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45CA1FCE-BC6C-4EBD-889F-DACF5161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E445D445-9390-44B5-84A4-57A71B5B5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B1498E-11DB-45E0-86CD-D1691381A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12605" y="1699589"/>
            <a:ext cx="3674476" cy="3470421"/>
            <a:chOff x="697883" y="1816768"/>
            <a:chExt cx="3674476" cy="3470421"/>
          </a:xfrm>
        </p:grpSpPr>
        <p:sp>
          <p:nvSpPr>
            <p:cNvPr id="82" name="Rectangle 62">
              <a:extLst>
                <a:ext uri="{FF2B5EF4-FFF2-40B4-BE49-F238E27FC236}">
                  <a16:creationId xmlns:a16="http://schemas.microsoft.com/office/drawing/2014/main" id="{A81DFA5B-EFAA-4873-A830-B6774B07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22">
              <a:extLst>
                <a:ext uri="{FF2B5EF4-FFF2-40B4-BE49-F238E27FC236}">
                  <a16:creationId xmlns:a16="http://schemas.microsoft.com/office/drawing/2014/main" id="{CFBEDA6B-2210-48F4-BDC3-6A5382954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60F1E04D-1D50-4017-A1D4-EFFF58095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092" y="2349925"/>
            <a:ext cx="3498979" cy="24564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FF39B7-3286-3F2D-3877-5BCE91945AD6}"/>
              </a:ext>
            </a:extLst>
          </p:cNvPr>
          <p:cNvSpPr txBox="1"/>
          <p:nvPr/>
        </p:nvSpPr>
        <p:spPr>
          <a:xfrm>
            <a:off x="769938" y="1868039"/>
            <a:ext cx="6438144" cy="299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Covid19 Data @ KFF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hlinkClick r:id="rId2"/>
              </a:rPr>
              <a:t>https://github.com/KFFData/COVID-19-Data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Covid19 Data @ John Hopkins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hlinkClick r:id="rId3"/>
              </a:rPr>
              <a:t>https://coronavirus.jhu.edu/data/state-timeline/new-confirmed-cases/texas</a:t>
            </a:r>
            <a:endParaRPr lang="en-US" dirty="0">
              <a:latin typeface="+mj-lt"/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City of Dallas Animal Services API</a:t>
            </a:r>
          </a:p>
          <a:p>
            <a:pPr marL="74295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hlinkClick r:id="rId4"/>
              </a:rPr>
              <a:t>https://dallascityhall.com/departments/dallas-animal-services/Pages/Statistical-Reports.aspx</a:t>
            </a:r>
            <a:endParaRPr lang="en-US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31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48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71E3369E-73C8-5326-54ED-6B83C584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624" y="4988102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NEWS FEED:</a:t>
            </a:r>
          </a:p>
        </p:txBody>
      </p:sp>
      <p:pic>
        <p:nvPicPr>
          <p:cNvPr id="17" name="Picture 16" descr="A picture containing text, dog, screenshot&#10;&#10;Description automatically generated">
            <a:extLst>
              <a:ext uri="{FF2B5EF4-FFF2-40B4-BE49-F238E27FC236}">
                <a16:creationId xmlns:a16="http://schemas.microsoft.com/office/drawing/2014/main" id="{2DE25FEB-1408-9E67-ACEF-AFEE0578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499944"/>
            <a:ext cx="4715041" cy="3098561"/>
          </a:xfrm>
          <a:prstGeom prst="rect">
            <a:avLst/>
          </a:prstGeom>
        </p:spPr>
      </p:pic>
      <p:pic>
        <p:nvPicPr>
          <p:cNvPr id="21" name="Picture 2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848CAE-A311-1927-68AB-0E030A2A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016" y="499944"/>
            <a:ext cx="4172302" cy="38454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59B113-4F8B-A6A3-4021-07C85FDD9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45" y="3784923"/>
            <a:ext cx="4715041" cy="27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lion and a cat&#10;&#10;Description automatically generated with low confidence">
            <a:extLst>
              <a:ext uri="{FF2B5EF4-FFF2-40B4-BE49-F238E27FC236}">
                <a16:creationId xmlns:a16="http://schemas.microsoft.com/office/drawing/2014/main" id="{2627141D-D943-E625-FB58-F12358561A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3397243" y="1201183"/>
            <a:ext cx="8189164" cy="5148816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84200"/>
            <a:ext cx="11174819" cy="1233967"/>
          </a:xfrm>
        </p:spPr>
        <p:txBody>
          <a:bodyPr>
            <a:normAutofit/>
          </a:bodyPr>
          <a:lstStyle/>
          <a:p>
            <a:r>
              <a:rPr lang="en-US" sz="6000" u="sng" spc="300" dirty="0"/>
              <a:t>Brief: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88175" y="1818167"/>
            <a:ext cx="7607300" cy="48269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Anecdotal evidence suggests that lockdowns due to COVID-19 caused an increase in pet adoption.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aim to use real data from Dallas County and Texas to determine if that was true.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also interested in the correlation between COVID-19 case numbers and adoption rates.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44236"/>
            <a:ext cx="5638801" cy="1572126"/>
          </a:xfrm>
        </p:spPr>
        <p:txBody>
          <a:bodyPr/>
          <a:lstStyle/>
          <a:p>
            <a:r>
              <a:rPr lang="en-US" dirty="0"/>
              <a:t>HYPOTHESIS: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D1C1D"/>
                </a:solidFill>
                <a:effectLst/>
                <a:latin typeface="Slack-Lato"/>
              </a:rPr>
              <a:t>Dog/Cat adoption rates went up when COVID cases increased due to people being at home more often.</a:t>
            </a:r>
            <a:br>
              <a:rPr lang="en-US" b="0" i="0" u="none" strike="noStrike" dirty="0">
                <a:solidFill>
                  <a:srgbClr val="1D1C1D"/>
                </a:solidFill>
                <a:effectLst/>
                <a:latin typeface="Slack-Lato"/>
              </a:rPr>
            </a:br>
            <a:endParaRPr lang="en-US" b="0" i="0" u="none" strike="noStrike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D1C1D"/>
                </a:solidFill>
                <a:effectLst/>
                <a:latin typeface="Slack-Lato"/>
              </a:rPr>
              <a:t>Dog/Cat surrender rates went up as COVID cases decreased due to places opening and people having to go back to the office.</a:t>
            </a:r>
          </a:p>
          <a:p>
            <a:endParaRPr lang="en-US" dirty="0"/>
          </a:p>
        </p:txBody>
      </p:sp>
      <p:pic>
        <p:nvPicPr>
          <p:cNvPr id="6" name="Picture Placeholder 14" descr="A person holding a dog&#10;&#10;Description automatically generated with medium confidence">
            <a:extLst>
              <a:ext uri="{FF2B5EF4-FFF2-40B4-BE49-F238E27FC236}">
                <a16:creationId xmlns:a16="http://schemas.microsoft.com/office/drawing/2014/main" id="{5577894C-7530-2E2B-B3A0-65CC6DF425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994" b="49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222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accent5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Adoption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rates </a:t>
            </a:r>
            <a:r>
              <a:rPr lang="en-US" sz="3000" cap="none" dirty="0">
                <a:solidFill>
                  <a:srgbClr val="FFFFFF"/>
                </a:solidFill>
              </a:rPr>
              <a:t>(Before)</a:t>
            </a:r>
            <a:endParaRPr lang="en-US" sz="3000" dirty="0">
              <a:solidFill>
                <a:srgbClr val="FFFFFF"/>
              </a:solidFill>
            </a:endParaRPr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9FEF7B39-81B4-707D-C730-BBCC2365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290384"/>
            <a:ext cx="5455917" cy="203233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667BE6A1-D5B0-6EF3-9394-56C515C33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1290384"/>
            <a:ext cx="5455917" cy="203233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accent5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dirty="0">
                <a:solidFill>
                  <a:srgbClr val="FFFFFF"/>
                </a:solidFill>
              </a:rPr>
              <a:t>SURRENDER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RATES </a:t>
            </a:r>
            <a:r>
              <a:rPr lang="en-US" sz="3000" cap="none" dirty="0">
                <a:solidFill>
                  <a:srgbClr val="FFFFFF"/>
                </a:solidFill>
              </a:rPr>
              <a:t>(Before)</a:t>
            </a:r>
            <a:endParaRPr lang="en-US" sz="3000" dirty="0">
              <a:solidFill>
                <a:srgbClr val="FFFFFF"/>
              </a:solidFill>
            </a:endParaRP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2110E7B-C8F2-25E0-906C-FDACD1B3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290384"/>
            <a:ext cx="5455917" cy="203233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3C164E4-ED94-F387-C7E5-84D7286D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4" y="1230776"/>
            <a:ext cx="5775956" cy="21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0430"/>
            <a:ext cx="4245429" cy="22063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Adoption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rates </a:t>
            </a:r>
            <a:r>
              <a:rPr lang="en-US" sz="44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(During)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2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32BF21-7B80-2A21-1CF7-08C4D6E4425A}"/>
              </a:ext>
            </a:extLst>
          </p:cNvPr>
          <p:cNvSpPr/>
          <p:nvPr/>
        </p:nvSpPr>
        <p:spPr>
          <a:xfrm>
            <a:off x="-1" y="4480024"/>
            <a:ext cx="12192000" cy="143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22A6A84-160F-4C18-72E2-9DBE1281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923" y="621315"/>
            <a:ext cx="7929071" cy="529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9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0430"/>
            <a:ext cx="4245429" cy="2206364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SURRENDER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RATES </a:t>
            </a:r>
            <a:r>
              <a:rPr lang="en-US" sz="44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(During)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2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850960-70F2-1398-DA74-DACDFB2F498A}"/>
              </a:ext>
            </a:extLst>
          </p:cNvPr>
          <p:cNvSpPr/>
          <p:nvPr/>
        </p:nvSpPr>
        <p:spPr>
          <a:xfrm>
            <a:off x="-1" y="4480024"/>
            <a:ext cx="12192000" cy="1433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DBE809-2888-F23F-F5AF-2DE3B959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40" y="764550"/>
            <a:ext cx="7613297" cy="50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75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Adoption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rates </a:t>
            </a:r>
            <a:r>
              <a:rPr lang="en-US" sz="2800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(After)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3F9F4DE3-869F-5FB1-3917-1C757A6D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9" y="2139484"/>
            <a:ext cx="10997341" cy="4096512"/>
          </a:xfrm>
          <a:prstGeom prst="rect">
            <a:avLst/>
          </a:prstGeom>
        </p:spPr>
      </p:pic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06892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373</Words>
  <Application>Microsoft Macintosh PowerPoint</Application>
  <PresentationFormat>Widescreen</PresentationFormat>
  <Paragraphs>50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Rockwell</vt:lpstr>
      <vt:lpstr>Segoe UI</vt:lpstr>
      <vt:lpstr>Segoe UI Light</vt:lpstr>
      <vt:lpstr>Slack-Lato</vt:lpstr>
      <vt:lpstr>Balancing Act</vt:lpstr>
      <vt:lpstr>Wellspring</vt:lpstr>
      <vt:lpstr>Star of the show</vt:lpstr>
      <vt:lpstr>Amusements</vt:lpstr>
      <vt:lpstr>Pet adoption:  pre &amp; post covid</vt:lpstr>
      <vt:lpstr>NEWS FEED:</vt:lpstr>
      <vt:lpstr>Brief:</vt:lpstr>
      <vt:lpstr>HYPOTHESIS:</vt:lpstr>
      <vt:lpstr>Adoption rates (Before)</vt:lpstr>
      <vt:lpstr>SURRENDER RATES (Before)</vt:lpstr>
      <vt:lpstr>Adoption rates (During)</vt:lpstr>
      <vt:lpstr>SURRENDER RATES (During)</vt:lpstr>
      <vt:lpstr>Adoption rates (After)</vt:lpstr>
      <vt:lpstr>SURRENDER RATES (After)</vt:lpstr>
      <vt:lpstr>ADOPTION AND SURRENDER 2019 v 2022</vt:lpstr>
      <vt:lpstr>THE RELATIONSHIP BETWEEN:   ADOPTION &amp;  COVID-19 CASES</vt:lpstr>
      <vt:lpstr>THE RELATIONSHIP BETWEEN:   SURRENDER &amp;  COVID-19 CASES </vt:lpstr>
      <vt:lpstr>CONCLUSION:</vt:lpstr>
      <vt:lpstr>LIMITATIONS: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2022-09-08T00:24:46Z</dcterms:modified>
</cp:coreProperties>
</file>